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Montserrat" panose="00000500000000000000" pitchFamily="2" charset="0"/>
      <p:regular r:id="rId11"/>
      <p:bold r:id="rId12"/>
    </p:embeddedFont>
    <p:embeddedFont>
      <p:font typeface="Montserrat Bold" panose="00000800000000000000" charset="0"/>
      <p:regular r:id="rId13"/>
    </p:embeddedFont>
    <p:embeddedFont>
      <p:font typeface="Montserrat Italics" panose="020B0604020202020204" charset="0"/>
      <p:regular r:id="rId14"/>
    </p:embeddedFont>
    <p:embeddedFont>
      <p:font typeface="Montserrat Ultra-Bold" panose="020B0604020202020204" charset="0"/>
      <p:regular r:id="rId15"/>
    </p:embeddedFont>
    <p:embeddedFont>
      <p:font typeface="Roboto Bold" panose="02000000000000000000" pitchFamily="2" charset="0"/>
      <p:regular r:id="rId16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740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0.svg"/><Relationship Id="rId1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22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0.svg"/><Relationship Id="rId18" Type="http://schemas.openxmlformats.org/officeDocument/2006/relationships/image" Target="../media/image18.png"/><Relationship Id="rId3" Type="http://schemas.openxmlformats.org/officeDocument/2006/relationships/image" Target="../media/image2.svg"/><Relationship Id="rId21" Type="http://schemas.openxmlformats.org/officeDocument/2006/relationships/image" Target="../media/image29.png"/><Relationship Id="rId7" Type="http://schemas.openxmlformats.org/officeDocument/2006/relationships/image" Target="../media/image8.svg"/><Relationship Id="rId12" Type="http://schemas.openxmlformats.org/officeDocument/2006/relationships/image" Target="../media/image19.png"/><Relationship Id="rId17" Type="http://schemas.openxmlformats.org/officeDocument/2006/relationships/image" Target="../media/image26.svg"/><Relationship Id="rId2" Type="http://schemas.openxmlformats.org/officeDocument/2006/relationships/image" Target="../media/image1.png"/><Relationship Id="rId16" Type="http://schemas.openxmlformats.org/officeDocument/2006/relationships/image" Target="../media/image25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22.svg"/><Relationship Id="rId10" Type="http://schemas.openxmlformats.org/officeDocument/2006/relationships/image" Target="../media/image11.png"/><Relationship Id="rId19" Type="http://schemas.openxmlformats.org/officeDocument/2006/relationships/image" Target="../media/image27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21.png"/><Relationship Id="rId22" Type="http://schemas.openxmlformats.org/officeDocument/2006/relationships/image" Target="../media/image3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0.svg"/><Relationship Id="rId1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9.png"/><Relationship Id="rId17" Type="http://schemas.openxmlformats.org/officeDocument/2006/relationships/image" Target="../media/image26.svg"/><Relationship Id="rId2" Type="http://schemas.openxmlformats.org/officeDocument/2006/relationships/image" Target="../media/image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22.svg"/><Relationship Id="rId10" Type="http://schemas.openxmlformats.org/officeDocument/2006/relationships/image" Target="../media/image11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1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20.svg"/><Relationship Id="rId17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3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9.png"/><Relationship Id="rId5" Type="http://schemas.openxmlformats.org/officeDocument/2006/relationships/image" Target="../media/image4.svg"/><Relationship Id="rId15" Type="http://schemas.openxmlformats.org/officeDocument/2006/relationships/image" Target="../media/image33.png"/><Relationship Id="rId10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82437" y="8468571"/>
            <a:ext cx="4769605" cy="4309989"/>
          </a:xfrm>
          <a:custGeom>
            <a:avLst/>
            <a:gdLst/>
            <a:ahLst/>
            <a:cxnLst/>
            <a:rect l="l" t="t" r="r" b="b"/>
            <a:pathLst>
              <a:path w="4769605" h="4309989">
                <a:moveTo>
                  <a:pt x="0" y="0"/>
                </a:moveTo>
                <a:lnTo>
                  <a:pt x="4769605" y="0"/>
                </a:lnTo>
                <a:lnTo>
                  <a:pt x="4769605" y="4309989"/>
                </a:lnTo>
                <a:lnTo>
                  <a:pt x="0" y="43099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907015" y="7751432"/>
            <a:ext cx="1773234" cy="1568095"/>
          </a:xfrm>
          <a:custGeom>
            <a:avLst/>
            <a:gdLst/>
            <a:ahLst/>
            <a:cxnLst/>
            <a:rect l="l" t="t" r="r" b="b"/>
            <a:pathLst>
              <a:path w="1773234" h="1568095">
                <a:moveTo>
                  <a:pt x="0" y="0"/>
                </a:moveTo>
                <a:lnTo>
                  <a:pt x="1773235" y="0"/>
                </a:lnTo>
                <a:lnTo>
                  <a:pt x="1773235" y="1568095"/>
                </a:lnTo>
                <a:lnTo>
                  <a:pt x="0" y="1568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97561" y="2125960"/>
            <a:ext cx="1390916" cy="1378746"/>
          </a:xfrm>
          <a:custGeom>
            <a:avLst/>
            <a:gdLst/>
            <a:ahLst/>
            <a:cxnLst/>
            <a:rect l="l" t="t" r="r" b="b"/>
            <a:pathLst>
              <a:path w="1390916" h="1378746">
                <a:moveTo>
                  <a:pt x="0" y="0"/>
                </a:moveTo>
                <a:lnTo>
                  <a:pt x="1390916" y="0"/>
                </a:lnTo>
                <a:lnTo>
                  <a:pt x="1390916" y="1378746"/>
                </a:lnTo>
                <a:lnTo>
                  <a:pt x="0" y="13787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538404" y="885660"/>
            <a:ext cx="3379115" cy="3430096"/>
          </a:xfrm>
          <a:custGeom>
            <a:avLst/>
            <a:gdLst/>
            <a:ahLst/>
            <a:cxnLst/>
            <a:rect l="l" t="t" r="r" b="b"/>
            <a:pathLst>
              <a:path w="3379115" h="3430096">
                <a:moveTo>
                  <a:pt x="0" y="0"/>
                </a:moveTo>
                <a:lnTo>
                  <a:pt x="3379115" y="0"/>
                </a:lnTo>
                <a:lnTo>
                  <a:pt x="3379115" y="3430096"/>
                </a:lnTo>
                <a:lnTo>
                  <a:pt x="0" y="34300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605136" y="1514146"/>
            <a:ext cx="2054763" cy="1468222"/>
          </a:xfrm>
          <a:custGeom>
            <a:avLst/>
            <a:gdLst/>
            <a:ahLst/>
            <a:cxnLst/>
            <a:rect l="l" t="t" r="r" b="b"/>
            <a:pathLst>
              <a:path w="2054763" h="1468222">
                <a:moveTo>
                  <a:pt x="0" y="0"/>
                </a:moveTo>
                <a:lnTo>
                  <a:pt x="2054763" y="0"/>
                </a:lnTo>
                <a:lnTo>
                  <a:pt x="2054763" y="1468222"/>
                </a:lnTo>
                <a:lnTo>
                  <a:pt x="0" y="14682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592612" y="6831773"/>
            <a:ext cx="2718663" cy="2718663"/>
          </a:xfrm>
          <a:custGeom>
            <a:avLst/>
            <a:gdLst/>
            <a:ahLst/>
            <a:cxnLst/>
            <a:rect l="l" t="t" r="r" b="b"/>
            <a:pathLst>
              <a:path w="2718663" h="2718663">
                <a:moveTo>
                  <a:pt x="0" y="0"/>
                </a:moveTo>
                <a:lnTo>
                  <a:pt x="2718663" y="0"/>
                </a:lnTo>
                <a:lnTo>
                  <a:pt x="2718663" y="2718663"/>
                </a:lnTo>
                <a:lnTo>
                  <a:pt x="0" y="27186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8" name="Group 8"/>
          <p:cNvGrpSpPr/>
          <p:nvPr/>
        </p:nvGrpSpPr>
        <p:grpSpPr>
          <a:xfrm>
            <a:off x="1028700" y="8601921"/>
            <a:ext cx="2933449" cy="593512"/>
            <a:chOff x="0" y="0"/>
            <a:chExt cx="3911265" cy="791349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3911265" cy="791349"/>
              <a:chOff x="0" y="0"/>
              <a:chExt cx="2008644" cy="4064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00864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008644" h="406400">
                    <a:moveTo>
                      <a:pt x="1805444" y="0"/>
                    </a:moveTo>
                    <a:cubicBezTo>
                      <a:pt x="1917668" y="0"/>
                      <a:pt x="2008644" y="90976"/>
                      <a:pt x="2008644" y="203200"/>
                    </a:cubicBezTo>
                    <a:cubicBezTo>
                      <a:pt x="2008644" y="315424"/>
                      <a:pt x="1917668" y="406400"/>
                      <a:pt x="180544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2008644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        Nguyễn Văn Huân</a:t>
                </a:r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266831" y="148888"/>
              <a:ext cx="493574" cy="493574"/>
            </a:xfrm>
            <a:custGeom>
              <a:avLst/>
              <a:gdLst/>
              <a:ahLst/>
              <a:cxnLst/>
              <a:rect l="l" t="t" r="r" b="b"/>
              <a:pathLst>
                <a:path w="493574" h="493574">
                  <a:moveTo>
                    <a:pt x="0" y="0"/>
                  </a:moveTo>
                  <a:lnTo>
                    <a:pt x="493574" y="0"/>
                  </a:lnTo>
                  <a:lnTo>
                    <a:pt x="493574" y="493573"/>
                  </a:lnTo>
                  <a:lnTo>
                    <a:pt x="0" y="4935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1197561" y="7732382"/>
            <a:ext cx="367778" cy="525397"/>
          </a:xfrm>
          <a:custGeom>
            <a:avLst/>
            <a:gdLst/>
            <a:ahLst/>
            <a:cxnLst/>
            <a:rect l="l" t="t" r="r" b="b"/>
            <a:pathLst>
              <a:path w="367778" h="525397">
                <a:moveTo>
                  <a:pt x="0" y="0"/>
                </a:moveTo>
                <a:lnTo>
                  <a:pt x="367778" y="0"/>
                </a:lnTo>
                <a:lnTo>
                  <a:pt x="367778" y="525397"/>
                </a:lnTo>
                <a:lnTo>
                  <a:pt x="0" y="52539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188092" y="1754454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802291" y="2534033"/>
            <a:ext cx="5593295" cy="637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98"/>
              </a:lnSpc>
            </a:pPr>
            <a:r>
              <a:rPr lang="en-US" sz="3784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Huan Nguyen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3925" y="5376243"/>
            <a:ext cx="10962881" cy="107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89"/>
              </a:lnSpc>
            </a:pPr>
            <a:r>
              <a:rPr lang="en-US" sz="7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Ansible Handler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04551" y="7926944"/>
            <a:ext cx="2697973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197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 Noi, Viet Nam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75976" y="6696815"/>
            <a:ext cx="12042381" cy="641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34"/>
              </a:lnSpc>
            </a:pPr>
            <a:r>
              <a:rPr lang="en-US" sz="4699" i="1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1. Giới thiệu về Handler</a:t>
            </a:r>
          </a:p>
        </p:txBody>
      </p:sp>
      <p:sp>
        <p:nvSpPr>
          <p:cNvPr id="19" name="Freeform 19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101579" y="1497588"/>
            <a:ext cx="6509517" cy="2410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4"/>
              </a:lnSpc>
            </a:pPr>
            <a:r>
              <a:rPr lang="en-US" sz="2789" b="1" spc="-83">
                <a:solidFill>
                  <a:srgbClr val="000000"/>
                </a:solidFill>
                <a:latin typeface="Montserrat" panose="00000500000000000000" pitchFamily="2" charset="0"/>
                <a:ea typeface="Poppins Bold"/>
                <a:cs typeface="Poppins Bold"/>
                <a:sym typeface="Poppins Bold"/>
              </a:rPr>
              <a:t>Agenda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Giới thiệu về Handler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Cách khai báo và sử dụng Handler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Cách tra tài liệu Handler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1028700" y="1332973"/>
            <a:ext cx="916536" cy="916536"/>
          </a:xfrm>
          <a:custGeom>
            <a:avLst/>
            <a:gdLst/>
            <a:ahLst/>
            <a:cxnLst/>
            <a:rect l="l" t="t" r="r" b="b"/>
            <a:pathLst>
              <a:path w="916536" h="916536">
                <a:moveTo>
                  <a:pt x="0" y="0"/>
                </a:moveTo>
                <a:lnTo>
                  <a:pt x="916536" y="0"/>
                </a:lnTo>
                <a:lnTo>
                  <a:pt x="916536" y="916536"/>
                </a:lnTo>
                <a:lnTo>
                  <a:pt x="0" y="9165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97821" y="1402094"/>
            <a:ext cx="778294" cy="778294"/>
          </a:xfrm>
          <a:custGeom>
            <a:avLst/>
            <a:gdLst/>
            <a:ahLst/>
            <a:cxnLst/>
            <a:rect l="l" t="t" r="r" b="b"/>
            <a:pathLst>
              <a:path w="778294" h="778294">
                <a:moveTo>
                  <a:pt x="0" y="0"/>
                </a:moveTo>
                <a:lnTo>
                  <a:pt x="778294" y="0"/>
                </a:lnTo>
                <a:lnTo>
                  <a:pt x="778294" y="778294"/>
                </a:lnTo>
                <a:lnTo>
                  <a:pt x="0" y="7782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50194" y="1454467"/>
            <a:ext cx="673548" cy="673548"/>
          </a:xfrm>
          <a:custGeom>
            <a:avLst/>
            <a:gdLst/>
            <a:ahLst/>
            <a:cxnLst/>
            <a:rect l="l" t="t" r="r" b="b"/>
            <a:pathLst>
              <a:path w="673548" h="673548">
                <a:moveTo>
                  <a:pt x="0" y="0"/>
                </a:moveTo>
                <a:lnTo>
                  <a:pt x="673548" y="0"/>
                </a:lnTo>
                <a:lnTo>
                  <a:pt x="673548" y="673548"/>
                </a:lnTo>
                <a:lnTo>
                  <a:pt x="0" y="67354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483844" y="1295712"/>
            <a:ext cx="14161669" cy="4147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2489" b="1" spc="-74">
                <a:solidFill>
                  <a:srgbClr val="000000"/>
                </a:solidFill>
                <a:latin typeface="Montserrat" panose="00000500000000000000" pitchFamily="2" charset="0"/>
                <a:ea typeface="Poppins Bold"/>
                <a:cs typeface="Poppins Bold"/>
                <a:sym typeface="Poppins Bold"/>
              </a:rPr>
              <a:t>Ansible Handler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Là một task đặc biệt trong Ansible, kích hoạt khi được gọi bằng </a:t>
            </a:r>
            <a:r>
              <a:rPr lang="en-US" sz="2489" spc="-74">
                <a:solidFill>
                  <a:srgbClr val="3D5A98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notify</a:t>
            </a: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 từ các task khác.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Chủ yếu được dùng để thực hiện các hành động cần thiết sau khi có thay đổi trong hệ thống, ví dụ: khởi động lại dịch vụ khi tệp cấu hình được sửa đổi.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Cách hoạt động: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Một task thay đổi trạng thái và kích hoạt Handler thông qua </a:t>
            </a:r>
            <a:r>
              <a:rPr lang="en-US" sz="2489" spc="-74">
                <a:solidFill>
                  <a:srgbClr val="3D5A98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notify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Handler chạy các task đã được định nghĩa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1028700" y="1332973"/>
            <a:ext cx="916536" cy="916536"/>
          </a:xfrm>
          <a:custGeom>
            <a:avLst/>
            <a:gdLst/>
            <a:ahLst/>
            <a:cxnLst/>
            <a:rect l="l" t="t" r="r" b="b"/>
            <a:pathLst>
              <a:path w="916536" h="916536">
                <a:moveTo>
                  <a:pt x="0" y="0"/>
                </a:moveTo>
                <a:lnTo>
                  <a:pt x="916536" y="0"/>
                </a:lnTo>
                <a:lnTo>
                  <a:pt x="916536" y="916536"/>
                </a:lnTo>
                <a:lnTo>
                  <a:pt x="0" y="9165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97821" y="1402094"/>
            <a:ext cx="778294" cy="778294"/>
          </a:xfrm>
          <a:custGeom>
            <a:avLst/>
            <a:gdLst/>
            <a:ahLst/>
            <a:cxnLst/>
            <a:rect l="l" t="t" r="r" b="b"/>
            <a:pathLst>
              <a:path w="778294" h="778294">
                <a:moveTo>
                  <a:pt x="0" y="0"/>
                </a:moveTo>
                <a:lnTo>
                  <a:pt x="778294" y="0"/>
                </a:lnTo>
                <a:lnTo>
                  <a:pt x="778294" y="778294"/>
                </a:lnTo>
                <a:lnTo>
                  <a:pt x="0" y="7782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50194" y="1454467"/>
            <a:ext cx="673548" cy="673548"/>
          </a:xfrm>
          <a:custGeom>
            <a:avLst/>
            <a:gdLst/>
            <a:ahLst/>
            <a:cxnLst/>
            <a:rect l="l" t="t" r="r" b="b"/>
            <a:pathLst>
              <a:path w="673548" h="673548">
                <a:moveTo>
                  <a:pt x="0" y="0"/>
                </a:moveTo>
                <a:lnTo>
                  <a:pt x="673548" y="0"/>
                </a:lnTo>
                <a:lnTo>
                  <a:pt x="673548" y="673548"/>
                </a:lnTo>
                <a:lnTo>
                  <a:pt x="0" y="67354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59719" y="5614522"/>
            <a:ext cx="7096897" cy="2613384"/>
          </a:xfrm>
          <a:custGeom>
            <a:avLst/>
            <a:gdLst/>
            <a:ahLst/>
            <a:cxnLst/>
            <a:rect l="l" t="t" r="r" b="b"/>
            <a:pathLst>
              <a:path w="7096897" h="2613384">
                <a:moveTo>
                  <a:pt x="0" y="0"/>
                </a:moveTo>
                <a:lnTo>
                  <a:pt x="7096897" y="0"/>
                </a:lnTo>
                <a:lnTo>
                  <a:pt x="7096897" y="2613384"/>
                </a:lnTo>
                <a:lnTo>
                  <a:pt x="0" y="261338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225534" y="5614522"/>
            <a:ext cx="6769910" cy="2613384"/>
          </a:xfrm>
          <a:custGeom>
            <a:avLst/>
            <a:gdLst/>
            <a:ahLst/>
            <a:cxnLst/>
            <a:rect l="l" t="t" r="r" b="b"/>
            <a:pathLst>
              <a:path w="6769910" h="2613384">
                <a:moveTo>
                  <a:pt x="0" y="0"/>
                </a:moveTo>
                <a:lnTo>
                  <a:pt x="6769910" y="0"/>
                </a:lnTo>
                <a:lnTo>
                  <a:pt x="6769910" y="2613384"/>
                </a:lnTo>
                <a:lnTo>
                  <a:pt x="0" y="2613384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545205" y="6225344"/>
            <a:ext cx="1391739" cy="1391739"/>
          </a:xfrm>
          <a:custGeom>
            <a:avLst/>
            <a:gdLst/>
            <a:ahLst/>
            <a:cxnLst/>
            <a:rect l="l" t="t" r="r" b="b"/>
            <a:pathLst>
              <a:path w="1391739" h="1391739">
                <a:moveTo>
                  <a:pt x="0" y="0"/>
                </a:moveTo>
                <a:lnTo>
                  <a:pt x="1391740" y="0"/>
                </a:lnTo>
                <a:lnTo>
                  <a:pt x="1391740" y="1391739"/>
                </a:lnTo>
                <a:lnTo>
                  <a:pt x="0" y="1391739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483844" y="1295712"/>
            <a:ext cx="14161669" cy="53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2489" b="1" spc="-74">
                <a:solidFill>
                  <a:srgbClr val="000000"/>
                </a:solidFill>
                <a:latin typeface="Montserrat" panose="00000500000000000000" pitchFamily="2" charset="0"/>
                <a:ea typeface="Poppins Bold"/>
                <a:cs typeface="Poppins Bold"/>
                <a:sym typeface="Poppins Bold"/>
              </a:rPr>
              <a:t>Cách khai báo và sử dụng Handler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59718" y="3050150"/>
            <a:ext cx="7222281" cy="2339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7525" lvl="1" indent="-268762" algn="l">
              <a:lnSpc>
                <a:spcPts val="4680"/>
              </a:lnSpc>
              <a:buAutoNum type="arabicPeriod"/>
            </a:pPr>
            <a:r>
              <a:rPr lang="en-US" sz="2489" spc="-74">
                <a:solidFill>
                  <a:srgbClr val="56B48C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  Khai báo task chính:</a:t>
            </a:r>
          </a:p>
          <a:p>
            <a:pPr marL="537525" lvl="1" indent="-268762" algn="l">
              <a:lnSpc>
                <a:spcPts val="4680"/>
              </a:lnSpc>
              <a:spcBef>
                <a:spcPct val="0"/>
              </a:spcBef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Dùng notify để gọi Handler khi task  </a:t>
            </a:r>
          </a:p>
          <a:p>
            <a:pPr algn="l">
              <a:lnSpc>
                <a:spcPts val="4680"/>
              </a:lnSpc>
              <a:spcBef>
                <a:spcPct val="0"/>
              </a:spcBef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       thay đổi trạng thái.</a:t>
            </a:r>
          </a:p>
          <a:p>
            <a:pPr algn="ctr">
              <a:lnSpc>
                <a:spcPts val="4680"/>
              </a:lnSpc>
              <a:spcBef>
                <a:spcPct val="0"/>
              </a:spcBef>
            </a:pPr>
            <a:endParaRPr lang="en-US" sz="2489" spc="-74">
              <a:solidFill>
                <a:srgbClr val="000000"/>
              </a:solidFill>
              <a:latin typeface="Montserrat" panose="00000500000000000000" pitchFamily="2" charset="0"/>
              <a:ea typeface="Poppins"/>
              <a:cs typeface="Poppins"/>
              <a:sym typeface="Poppi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225534" y="3050150"/>
            <a:ext cx="5763816" cy="2339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2489" spc="-74">
                <a:solidFill>
                  <a:srgbClr val="56B48C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2. Khai báo Handler: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Định nghĩa hành động của Handler</a:t>
            </a:r>
          </a:p>
          <a:p>
            <a:pPr algn="ctr">
              <a:lnSpc>
                <a:spcPts val="4680"/>
              </a:lnSpc>
              <a:spcBef>
                <a:spcPct val="0"/>
              </a:spcBef>
            </a:pPr>
            <a:endParaRPr lang="en-US" sz="2489" spc="-74">
              <a:solidFill>
                <a:srgbClr val="000000"/>
              </a:solidFill>
              <a:latin typeface="Montserrat" panose="00000500000000000000" pitchFamily="2" charset="0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1028700" y="1332973"/>
            <a:ext cx="916536" cy="916536"/>
          </a:xfrm>
          <a:custGeom>
            <a:avLst/>
            <a:gdLst/>
            <a:ahLst/>
            <a:cxnLst/>
            <a:rect l="l" t="t" r="r" b="b"/>
            <a:pathLst>
              <a:path w="916536" h="916536">
                <a:moveTo>
                  <a:pt x="0" y="0"/>
                </a:moveTo>
                <a:lnTo>
                  <a:pt x="916536" y="0"/>
                </a:lnTo>
                <a:lnTo>
                  <a:pt x="916536" y="916536"/>
                </a:lnTo>
                <a:lnTo>
                  <a:pt x="0" y="9165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97821" y="1402094"/>
            <a:ext cx="778294" cy="778294"/>
          </a:xfrm>
          <a:custGeom>
            <a:avLst/>
            <a:gdLst/>
            <a:ahLst/>
            <a:cxnLst/>
            <a:rect l="l" t="t" r="r" b="b"/>
            <a:pathLst>
              <a:path w="778294" h="778294">
                <a:moveTo>
                  <a:pt x="0" y="0"/>
                </a:moveTo>
                <a:lnTo>
                  <a:pt x="778294" y="0"/>
                </a:lnTo>
                <a:lnTo>
                  <a:pt x="778294" y="778294"/>
                </a:lnTo>
                <a:lnTo>
                  <a:pt x="0" y="7782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50194" y="1454467"/>
            <a:ext cx="673548" cy="673548"/>
          </a:xfrm>
          <a:custGeom>
            <a:avLst/>
            <a:gdLst/>
            <a:ahLst/>
            <a:cxnLst/>
            <a:rect l="l" t="t" r="r" b="b"/>
            <a:pathLst>
              <a:path w="673548" h="673548">
                <a:moveTo>
                  <a:pt x="0" y="0"/>
                </a:moveTo>
                <a:lnTo>
                  <a:pt x="673548" y="0"/>
                </a:lnTo>
                <a:lnTo>
                  <a:pt x="673548" y="673548"/>
                </a:lnTo>
                <a:lnTo>
                  <a:pt x="0" y="67354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072692" y="2045457"/>
            <a:ext cx="6142615" cy="7590238"/>
          </a:xfrm>
          <a:custGeom>
            <a:avLst/>
            <a:gdLst/>
            <a:ahLst/>
            <a:cxnLst/>
            <a:rect l="l" t="t" r="r" b="b"/>
            <a:pathLst>
              <a:path w="6142615" h="7590238">
                <a:moveTo>
                  <a:pt x="0" y="0"/>
                </a:moveTo>
                <a:lnTo>
                  <a:pt x="6142616" y="0"/>
                </a:lnTo>
                <a:lnTo>
                  <a:pt x="6142616" y="7590238"/>
                </a:lnTo>
                <a:lnTo>
                  <a:pt x="0" y="7590238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483844" y="1295712"/>
            <a:ext cx="14161669" cy="11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2489" b="1" spc="-74">
                <a:solidFill>
                  <a:srgbClr val="000000"/>
                </a:solidFill>
                <a:latin typeface="Montserrat" panose="00000500000000000000" pitchFamily="2" charset="0"/>
                <a:ea typeface="Poppins Bold"/>
                <a:cs typeface="Poppins Bold"/>
                <a:sym typeface="Poppins Bold"/>
              </a:rPr>
              <a:t>Cách khai báo và sử dụng Handler</a:t>
            </a:r>
          </a:p>
          <a:p>
            <a:pPr algn="l">
              <a:lnSpc>
                <a:spcPts val="4680"/>
              </a:lnSpc>
            </a:pPr>
            <a:endParaRPr lang="en-US" sz="2489" b="1" spc="-74">
              <a:solidFill>
                <a:srgbClr val="000000"/>
              </a:solidFill>
              <a:latin typeface="Montserrat" panose="00000500000000000000" pitchFamily="2" charset="0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1028700" y="1332973"/>
            <a:ext cx="916536" cy="916536"/>
          </a:xfrm>
          <a:custGeom>
            <a:avLst/>
            <a:gdLst/>
            <a:ahLst/>
            <a:cxnLst/>
            <a:rect l="l" t="t" r="r" b="b"/>
            <a:pathLst>
              <a:path w="916536" h="916536">
                <a:moveTo>
                  <a:pt x="0" y="0"/>
                </a:moveTo>
                <a:lnTo>
                  <a:pt x="916536" y="0"/>
                </a:lnTo>
                <a:lnTo>
                  <a:pt x="916536" y="916536"/>
                </a:lnTo>
                <a:lnTo>
                  <a:pt x="0" y="91653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97821" y="1402094"/>
            <a:ext cx="778294" cy="778294"/>
          </a:xfrm>
          <a:custGeom>
            <a:avLst/>
            <a:gdLst/>
            <a:ahLst/>
            <a:cxnLst/>
            <a:rect l="l" t="t" r="r" b="b"/>
            <a:pathLst>
              <a:path w="778294" h="778294">
                <a:moveTo>
                  <a:pt x="0" y="0"/>
                </a:moveTo>
                <a:lnTo>
                  <a:pt x="778294" y="0"/>
                </a:lnTo>
                <a:lnTo>
                  <a:pt x="778294" y="778294"/>
                </a:lnTo>
                <a:lnTo>
                  <a:pt x="0" y="77829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59719" y="1454467"/>
            <a:ext cx="673548" cy="673548"/>
          </a:xfrm>
          <a:custGeom>
            <a:avLst/>
            <a:gdLst/>
            <a:ahLst/>
            <a:cxnLst/>
            <a:rect l="l" t="t" r="r" b="b"/>
            <a:pathLst>
              <a:path w="673548" h="673548">
                <a:moveTo>
                  <a:pt x="0" y="0"/>
                </a:moveTo>
                <a:lnTo>
                  <a:pt x="673548" y="0"/>
                </a:lnTo>
                <a:lnTo>
                  <a:pt x="673548" y="673548"/>
                </a:lnTo>
                <a:lnTo>
                  <a:pt x="0" y="67354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483844" y="1295712"/>
            <a:ext cx="14161669" cy="3544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2489" b="1" spc="-74">
                <a:solidFill>
                  <a:srgbClr val="000000"/>
                </a:solidFill>
                <a:latin typeface="Montserrat" panose="00000500000000000000" pitchFamily="2" charset="0"/>
                <a:ea typeface="Poppins Bold"/>
                <a:cs typeface="Poppins Bold"/>
                <a:sym typeface="Poppins Bold"/>
              </a:rPr>
              <a:t>Cách tra tài liệu Handler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Truy cập: Ansible Documentation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Tìm kiếm phần "Handlers" trong mục “Using Ansible playbooks”</a:t>
            </a:r>
          </a:p>
          <a:p>
            <a:pPr marL="1612574" lvl="3" indent="-403143" algn="l">
              <a:lnSpc>
                <a:spcPts val="4680"/>
              </a:lnSpc>
              <a:buFont typeface="Arial"/>
              <a:buChar char="￭"/>
            </a:pPr>
            <a:r>
              <a:rPr lang="en-US" sz="2489" u="sng" spc="-74">
                <a:solidFill>
                  <a:srgbClr val="4679B1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https://docs.ansible.com/ansible/latest/playbook_guide/playbooks_handlers.html</a:t>
            </a:r>
          </a:p>
          <a:p>
            <a:pPr marL="1075049" lvl="2" indent="-358350" algn="l">
              <a:lnSpc>
                <a:spcPts val="4680"/>
              </a:lnSpc>
              <a:buFont typeface="Arial"/>
              <a:buChar char="⚬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Tìm hiểu các ví dụ thực tiễn và cú pháp chuẩn được cung cấp.</a:t>
            </a:r>
          </a:p>
          <a:p>
            <a:pPr algn="l">
              <a:lnSpc>
                <a:spcPts val="4680"/>
              </a:lnSpc>
            </a:pPr>
            <a:endParaRPr lang="en-US" sz="2489" spc="-74">
              <a:solidFill>
                <a:srgbClr val="000000"/>
              </a:solidFill>
              <a:latin typeface="Montserrat" panose="00000500000000000000" pitchFamily="2" charset="0"/>
              <a:ea typeface="Poppins"/>
              <a:cs typeface="Poppins"/>
              <a:sym typeface="Poppins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98322">
            <a:off x="14393785" y="-4549297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898322">
            <a:off x="-3087120" y="7441242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263350" y="2245166"/>
            <a:ext cx="20498646" cy="6400994"/>
            <a:chOff x="0" y="0"/>
            <a:chExt cx="5398820" cy="168585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98820" cy="1685859"/>
            </a:xfrm>
            <a:custGeom>
              <a:avLst/>
              <a:gdLst/>
              <a:ahLst/>
              <a:cxnLst/>
              <a:rect l="l" t="t" r="r" b="b"/>
              <a:pathLst>
                <a:path w="5398820" h="1685859">
                  <a:moveTo>
                    <a:pt x="0" y="0"/>
                  </a:moveTo>
                  <a:lnTo>
                    <a:pt x="5398820" y="0"/>
                  </a:lnTo>
                  <a:lnTo>
                    <a:pt x="5398820" y="1685859"/>
                  </a:lnTo>
                  <a:lnTo>
                    <a:pt x="0" y="168585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5398820" cy="1733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413104" y="6736524"/>
            <a:ext cx="3461793" cy="587791"/>
            <a:chOff x="0" y="0"/>
            <a:chExt cx="1066152" cy="18102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66152" cy="181026"/>
            </a:xfrm>
            <a:custGeom>
              <a:avLst/>
              <a:gdLst/>
              <a:ahLst/>
              <a:cxnLst/>
              <a:rect l="l" t="t" r="r" b="b"/>
              <a:pathLst>
                <a:path w="1066152" h="181026">
                  <a:moveTo>
                    <a:pt x="90513" y="0"/>
                  </a:moveTo>
                  <a:lnTo>
                    <a:pt x="975639" y="0"/>
                  </a:lnTo>
                  <a:cubicBezTo>
                    <a:pt x="999644" y="0"/>
                    <a:pt x="1022667" y="9536"/>
                    <a:pt x="1039641" y="26511"/>
                  </a:cubicBezTo>
                  <a:cubicBezTo>
                    <a:pt x="1056616" y="43485"/>
                    <a:pt x="1066152" y="66507"/>
                    <a:pt x="1066152" y="90513"/>
                  </a:cubicBezTo>
                  <a:lnTo>
                    <a:pt x="1066152" y="90513"/>
                  </a:lnTo>
                  <a:cubicBezTo>
                    <a:pt x="1066152" y="114518"/>
                    <a:pt x="1056616" y="137541"/>
                    <a:pt x="1039641" y="154515"/>
                  </a:cubicBezTo>
                  <a:cubicBezTo>
                    <a:pt x="1022667" y="171490"/>
                    <a:pt x="999644" y="181026"/>
                    <a:pt x="975639" y="181026"/>
                  </a:cubicBezTo>
                  <a:lnTo>
                    <a:pt x="90513" y="181026"/>
                  </a:lnTo>
                  <a:cubicBezTo>
                    <a:pt x="66507" y="181026"/>
                    <a:pt x="43485" y="171490"/>
                    <a:pt x="26511" y="154515"/>
                  </a:cubicBezTo>
                  <a:cubicBezTo>
                    <a:pt x="9536" y="137541"/>
                    <a:pt x="0" y="114518"/>
                    <a:pt x="0" y="90513"/>
                  </a:cubicBezTo>
                  <a:lnTo>
                    <a:pt x="0" y="90513"/>
                  </a:lnTo>
                  <a:cubicBezTo>
                    <a:pt x="0" y="66507"/>
                    <a:pt x="9536" y="43485"/>
                    <a:pt x="26511" y="26511"/>
                  </a:cubicBezTo>
                  <a:cubicBezTo>
                    <a:pt x="43485" y="9536"/>
                    <a:pt x="66507" y="0"/>
                    <a:pt x="9051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066152" cy="2286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Huan Nguyen</a:t>
              </a:r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7573250" y="3466186"/>
            <a:ext cx="3141499" cy="3141499"/>
            <a:chOff x="0" y="0"/>
            <a:chExt cx="14840029" cy="14840029"/>
          </a:xfrm>
        </p:grpSpPr>
        <p:sp>
          <p:nvSpPr>
            <p:cNvPr id="11" name="Freeform 11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2" name="Freeform 12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3" name="Freeform 13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223" r="223" b="-77776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4043328" y="1019175"/>
            <a:ext cx="10201344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99"/>
              </a:lnSpc>
              <a:spcBef>
                <a:spcPct val="0"/>
              </a:spcBef>
            </a:pPr>
            <a:r>
              <a:rPr lang="en-US" sz="6916" b="1">
                <a:solidFill>
                  <a:srgbClr val="F4F6FC"/>
                </a:solidFill>
                <a:latin typeface="Roboto Bold"/>
                <a:ea typeface="Roboto Bold"/>
                <a:cs typeface="Roboto Bold"/>
                <a:sym typeface="Roboto Bold"/>
              </a:rPr>
              <a:t>Thank you for watching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52270" y="7362942"/>
            <a:ext cx="2183460" cy="356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1"/>
              </a:lnSpc>
            </a:pPr>
            <a:r>
              <a:rPr lang="en-US" sz="178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Cloud Engineer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82437" y="8468571"/>
            <a:ext cx="4769605" cy="4309989"/>
          </a:xfrm>
          <a:custGeom>
            <a:avLst/>
            <a:gdLst/>
            <a:ahLst/>
            <a:cxnLst/>
            <a:rect l="l" t="t" r="r" b="b"/>
            <a:pathLst>
              <a:path w="4769605" h="4309989">
                <a:moveTo>
                  <a:pt x="0" y="0"/>
                </a:moveTo>
                <a:lnTo>
                  <a:pt x="4769605" y="0"/>
                </a:lnTo>
                <a:lnTo>
                  <a:pt x="4769605" y="4309989"/>
                </a:lnTo>
                <a:lnTo>
                  <a:pt x="0" y="43099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907015" y="7751432"/>
            <a:ext cx="1773234" cy="1568095"/>
          </a:xfrm>
          <a:custGeom>
            <a:avLst/>
            <a:gdLst/>
            <a:ahLst/>
            <a:cxnLst/>
            <a:rect l="l" t="t" r="r" b="b"/>
            <a:pathLst>
              <a:path w="1773234" h="1568095">
                <a:moveTo>
                  <a:pt x="0" y="0"/>
                </a:moveTo>
                <a:lnTo>
                  <a:pt x="1773235" y="0"/>
                </a:lnTo>
                <a:lnTo>
                  <a:pt x="1773235" y="1568095"/>
                </a:lnTo>
                <a:lnTo>
                  <a:pt x="0" y="1568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97561" y="2125960"/>
            <a:ext cx="1390916" cy="1378746"/>
          </a:xfrm>
          <a:custGeom>
            <a:avLst/>
            <a:gdLst/>
            <a:ahLst/>
            <a:cxnLst/>
            <a:rect l="l" t="t" r="r" b="b"/>
            <a:pathLst>
              <a:path w="1390916" h="1378746">
                <a:moveTo>
                  <a:pt x="0" y="0"/>
                </a:moveTo>
                <a:lnTo>
                  <a:pt x="1390916" y="0"/>
                </a:lnTo>
                <a:lnTo>
                  <a:pt x="1390916" y="1378746"/>
                </a:lnTo>
                <a:lnTo>
                  <a:pt x="0" y="13787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538404" y="885660"/>
            <a:ext cx="3379115" cy="3430096"/>
          </a:xfrm>
          <a:custGeom>
            <a:avLst/>
            <a:gdLst/>
            <a:ahLst/>
            <a:cxnLst/>
            <a:rect l="l" t="t" r="r" b="b"/>
            <a:pathLst>
              <a:path w="3379115" h="3430096">
                <a:moveTo>
                  <a:pt x="0" y="0"/>
                </a:moveTo>
                <a:lnTo>
                  <a:pt x="3379115" y="0"/>
                </a:lnTo>
                <a:lnTo>
                  <a:pt x="3379115" y="3430096"/>
                </a:lnTo>
                <a:lnTo>
                  <a:pt x="0" y="34300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605136" y="1514146"/>
            <a:ext cx="2054763" cy="1468222"/>
          </a:xfrm>
          <a:custGeom>
            <a:avLst/>
            <a:gdLst/>
            <a:ahLst/>
            <a:cxnLst/>
            <a:rect l="l" t="t" r="r" b="b"/>
            <a:pathLst>
              <a:path w="2054763" h="1468222">
                <a:moveTo>
                  <a:pt x="0" y="0"/>
                </a:moveTo>
                <a:lnTo>
                  <a:pt x="2054763" y="0"/>
                </a:lnTo>
                <a:lnTo>
                  <a:pt x="2054763" y="1468222"/>
                </a:lnTo>
                <a:lnTo>
                  <a:pt x="0" y="14682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592612" y="6831773"/>
            <a:ext cx="2718663" cy="2718663"/>
          </a:xfrm>
          <a:custGeom>
            <a:avLst/>
            <a:gdLst/>
            <a:ahLst/>
            <a:cxnLst/>
            <a:rect l="l" t="t" r="r" b="b"/>
            <a:pathLst>
              <a:path w="2718663" h="2718663">
                <a:moveTo>
                  <a:pt x="0" y="0"/>
                </a:moveTo>
                <a:lnTo>
                  <a:pt x="2718663" y="0"/>
                </a:lnTo>
                <a:lnTo>
                  <a:pt x="2718663" y="2718663"/>
                </a:lnTo>
                <a:lnTo>
                  <a:pt x="0" y="27186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8" name="Group 8"/>
          <p:cNvGrpSpPr/>
          <p:nvPr/>
        </p:nvGrpSpPr>
        <p:grpSpPr>
          <a:xfrm>
            <a:off x="1028700" y="8601921"/>
            <a:ext cx="2933449" cy="593512"/>
            <a:chOff x="0" y="0"/>
            <a:chExt cx="3911265" cy="791349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3911265" cy="791349"/>
              <a:chOff x="0" y="0"/>
              <a:chExt cx="2008644" cy="4064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00864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008644" h="406400">
                    <a:moveTo>
                      <a:pt x="1805444" y="0"/>
                    </a:moveTo>
                    <a:cubicBezTo>
                      <a:pt x="1917668" y="0"/>
                      <a:pt x="2008644" y="90976"/>
                      <a:pt x="2008644" y="203200"/>
                    </a:cubicBezTo>
                    <a:cubicBezTo>
                      <a:pt x="2008644" y="315424"/>
                      <a:pt x="1917668" y="406400"/>
                      <a:pt x="180544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2008644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        Nguyễn Văn Huân</a:t>
                </a:r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266831" y="148888"/>
              <a:ext cx="493574" cy="493574"/>
            </a:xfrm>
            <a:custGeom>
              <a:avLst/>
              <a:gdLst/>
              <a:ahLst/>
              <a:cxnLst/>
              <a:rect l="l" t="t" r="r" b="b"/>
              <a:pathLst>
                <a:path w="493574" h="493574">
                  <a:moveTo>
                    <a:pt x="0" y="0"/>
                  </a:moveTo>
                  <a:lnTo>
                    <a:pt x="493574" y="0"/>
                  </a:lnTo>
                  <a:lnTo>
                    <a:pt x="493574" y="493573"/>
                  </a:lnTo>
                  <a:lnTo>
                    <a:pt x="0" y="4935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1197561" y="7732382"/>
            <a:ext cx="367778" cy="525397"/>
          </a:xfrm>
          <a:custGeom>
            <a:avLst/>
            <a:gdLst/>
            <a:ahLst/>
            <a:cxnLst/>
            <a:rect l="l" t="t" r="r" b="b"/>
            <a:pathLst>
              <a:path w="367778" h="525397">
                <a:moveTo>
                  <a:pt x="0" y="0"/>
                </a:moveTo>
                <a:lnTo>
                  <a:pt x="367778" y="0"/>
                </a:lnTo>
                <a:lnTo>
                  <a:pt x="367778" y="525397"/>
                </a:lnTo>
                <a:lnTo>
                  <a:pt x="0" y="52539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188092" y="1754454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802291" y="2534033"/>
            <a:ext cx="5593295" cy="637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98"/>
              </a:lnSpc>
            </a:pPr>
            <a:r>
              <a:rPr lang="en-US" sz="3784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Huan Nguyen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3925" y="5376243"/>
            <a:ext cx="10962881" cy="107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89"/>
              </a:lnSpc>
            </a:pPr>
            <a:r>
              <a:rPr lang="en-US" sz="7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Ansible Handler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04551" y="7926944"/>
            <a:ext cx="2697973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  <a:spcBef>
                <a:spcPct val="0"/>
              </a:spcBef>
            </a:pPr>
            <a:r>
              <a:rPr lang="en-US" sz="197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 Noi, Viet Nam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75976" y="6696815"/>
            <a:ext cx="12042381" cy="641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34"/>
              </a:lnSpc>
            </a:pPr>
            <a:r>
              <a:rPr lang="en-US" sz="4699" i="1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2. Thực hành Handler</a:t>
            </a:r>
          </a:p>
        </p:txBody>
      </p:sp>
      <p:sp>
        <p:nvSpPr>
          <p:cNvPr id="19" name="Freeform 19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82437" y="885660"/>
            <a:ext cx="18462687" cy="11892900"/>
            <a:chOff x="0" y="0"/>
            <a:chExt cx="24616916" cy="15857201"/>
          </a:xfrm>
        </p:grpSpPr>
        <p:sp>
          <p:nvSpPr>
            <p:cNvPr id="3" name="Freeform 3"/>
            <p:cNvSpPr/>
            <p:nvPr/>
          </p:nvSpPr>
          <p:spPr>
            <a:xfrm>
              <a:off x="0" y="10110549"/>
              <a:ext cx="6359474" cy="5746652"/>
            </a:xfrm>
            <a:custGeom>
              <a:avLst/>
              <a:gdLst/>
              <a:ahLst/>
              <a:cxnLst/>
              <a:rect l="l" t="t" r="r" b="b"/>
              <a:pathLst>
                <a:path w="6359474" h="5746652">
                  <a:moveTo>
                    <a:pt x="0" y="0"/>
                  </a:moveTo>
                  <a:lnTo>
                    <a:pt x="6359474" y="0"/>
                  </a:lnTo>
                  <a:lnTo>
                    <a:pt x="6359474" y="5746652"/>
                  </a:lnTo>
                  <a:lnTo>
                    <a:pt x="0" y="5746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2252603" y="9154363"/>
              <a:ext cx="2364312" cy="2090794"/>
            </a:xfrm>
            <a:custGeom>
              <a:avLst/>
              <a:gdLst/>
              <a:ahLst/>
              <a:cxnLst/>
              <a:rect l="l" t="t" r="r" b="b"/>
              <a:pathLst>
                <a:path w="2364312" h="2090794">
                  <a:moveTo>
                    <a:pt x="0" y="0"/>
                  </a:moveTo>
                  <a:lnTo>
                    <a:pt x="2364313" y="0"/>
                  </a:lnTo>
                  <a:lnTo>
                    <a:pt x="2364313" y="2090794"/>
                  </a:lnTo>
                  <a:lnTo>
                    <a:pt x="0" y="209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761122" y="0"/>
              <a:ext cx="4505486" cy="4573461"/>
            </a:xfrm>
            <a:custGeom>
              <a:avLst/>
              <a:gdLst/>
              <a:ahLst/>
              <a:cxnLst/>
              <a:rect l="l" t="t" r="r" b="b"/>
              <a:pathLst>
                <a:path w="4505486" h="4573461">
                  <a:moveTo>
                    <a:pt x="0" y="0"/>
                  </a:moveTo>
                  <a:lnTo>
                    <a:pt x="4505486" y="0"/>
                  </a:lnTo>
                  <a:lnTo>
                    <a:pt x="4505486" y="4573461"/>
                  </a:lnTo>
                  <a:lnTo>
                    <a:pt x="0" y="457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516764" y="837982"/>
              <a:ext cx="2739684" cy="1957629"/>
            </a:xfrm>
            <a:custGeom>
              <a:avLst/>
              <a:gdLst/>
              <a:ahLst/>
              <a:cxnLst/>
              <a:rect l="l" t="t" r="r" b="b"/>
              <a:pathLst>
                <a:path w="2739684" h="1957629">
                  <a:moveTo>
                    <a:pt x="0" y="0"/>
                  </a:moveTo>
                  <a:lnTo>
                    <a:pt x="2739685" y="0"/>
                  </a:lnTo>
                  <a:lnTo>
                    <a:pt x="2739685" y="1957629"/>
                  </a:lnTo>
                  <a:lnTo>
                    <a:pt x="0" y="1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166732" y="7928151"/>
              <a:ext cx="3624884" cy="3624884"/>
            </a:xfrm>
            <a:custGeom>
              <a:avLst/>
              <a:gdLst/>
              <a:ahLst/>
              <a:cxnLst/>
              <a:rect l="l" t="t" r="r" b="b"/>
              <a:pathLst>
                <a:path w="3624884" h="3624884">
                  <a:moveTo>
                    <a:pt x="0" y="0"/>
                  </a:moveTo>
                  <a:lnTo>
                    <a:pt x="3624884" y="0"/>
                  </a:lnTo>
                  <a:lnTo>
                    <a:pt x="3624884" y="3624884"/>
                  </a:lnTo>
                  <a:lnTo>
                    <a:pt x="0" y="36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-301819" y="9867900"/>
            <a:ext cx="18891638" cy="755666"/>
          </a:xfrm>
          <a:custGeom>
            <a:avLst/>
            <a:gdLst/>
            <a:ahLst/>
            <a:cxnLst/>
            <a:rect l="l" t="t" r="r" b="b"/>
            <a:pathLst>
              <a:path w="18891638" h="755666">
                <a:moveTo>
                  <a:pt x="0" y="0"/>
                </a:moveTo>
                <a:lnTo>
                  <a:pt x="18891638" y="0"/>
                </a:lnTo>
                <a:lnTo>
                  <a:pt x="18891638" y="755666"/>
                </a:lnTo>
                <a:lnTo>
                  <a:pt x="0" y="7556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101579" y="1497588"/>
            <a:ext cx="6509517" cy="1819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4"/>
              </a:lnSpc>
            </a:pPr>
            <a:r>
              <a:rPr lang="en-US" sz="2789" b="1" spc="-83">
                <a:solidFill>
                  <a:srgbClr val="000000"/>
                </a:solidFill>
                <a:latin typeface="Montserrat" panose="00000500000000000000" pitchFamily="2" charset="0"/>
                <a:ea typeface="Poppins Bold"/>
                <a:cs typeface="Poppins Bold"/>
                <a:sym typeface="Poppins Bold"/>
              </a:rPr>
              <a:t>Agenda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Cách tra tài liệu Handler</a:t>
            </a:r>
          </a:p>
          <a:p>
            <a:pPr marL="537525" lvl="1" indent="-268762" algn="l">
              <a:lnSpc>
                <a:spcPts val="4680"/>
              </a:lnSpc>
              <a:buFont typeface="Arial"/>
              <a:buChar char="•"/>
            </a:pPr>
            <a:r>
              <a:rPr lang="en-US" sz="2489" spc="-74">
                <a:solidFill>
                  <a:srgbClr val="000000"/>
                </a:solidFill>
                <a:latin typeface="Montserrat" panose="00000500000000000000" pitchFamily="2" charset="0"/>
                <a:ea typeface="Poppins"/>
                <a:cs typeface="Poppins"/>
                <a:sym typeface="Poppins"/>
              </a:rPr>
              <a:t>Cách khai báo và sử dụng Handler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263</Words>
  <Application>Microsoft Office PowerPoint</Application>
  <PresentationFormat>Custom</PresentationFormat>
  <Paragraphs>38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Montserrat Italics</vt:lpstr>
      <vt:lpstr>Arial</vt:lpstr>
      <vt:lpstr>Calibri</vt:lpstr>
      <vt:lpstr>Roboto Bold</vt:lpstr>
      <vt:lpstr>Montserrat Bold</vt:lpstr>
      <vt:lpstr>Montserrat</vt:lpstr>
      <vt:lpstr>Montserrat Ultra-Bold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Ansible Handler</dc:title>
  <cp:lastModifiedBy>Huan Nguyen</cp:lastModifiedBy>
  <cp:revision>2</cp:revision>
  <dcterms:created xsi:type="dcterms:W3CDTF">2006-08-16T00:00:00Z</dcterms:created>
  <dcterms:modified xsi:type="dcterms:W3CDTF">2024-12-22T20:04:39Z</dcterms:modified>
  <dc:identifier>DAGZ242MKKc</dc:identifier>
</cp:coreProperties>
</file>